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63"/>
    <p:restoredTop sz="94192"/>
  </p:normalViewPr>
  <p:slideViewPr>
    <p:cSldViewPr snapToGrid="0" snapToObjects="1">
      <p:cViewPr varScale="1">
        <p:scale>
          <a:sx n="62" d="100"/>
          <a:sy n="62" d="100"/>
        </p:scale>
        <p:origin x="816" y="208"/>
      </p:cViewPr>
      <p:guideLst/>
    </p:cSldViewPr>
  </p:slideViewPr>
  <p:outlineViewPr>
    <p:cViewPr>
      <p:scale>
        <a:sx n="33" d="100"/>
        <a:sy n="33" d="100"/>
      </p:scale>
      <p:origin x="0" y="0"/>
    </p:cViewPr>
  </p:outlineViewPr>
  <p:notesTextViewPr>
    <p:cViewPr>
      <p:scale>
        <a:sx n="30" d="100"/>
        <a:sy n="3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45772" y="3226831"/>
            <a:ext cx="6496971"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35</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10th June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1974" y="1309202"/>
            <a:ext cx="261449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extend</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Nat </a:t>
            </a:r>
            <a:r>
              <a:rPr lang="en-GB" b="1" dirty="0">
                <a:latin typeface="Gill Sans MT" panose="020B0502020104020203" pitchFamily="34" charset="77"/>
              </a:rPr>
              <a:t>extended</a:t>
            </a:r>
            <a:r>
              <a:rPr lang="en-GB" dirty="0">
                <a:latin typeface="Gill Sans MT" panose="020B0502020104020203" pitchFamily="34" charset="77"/>
              </a:rPr>
              <a:t> the measuring tape to measure the table.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(ex-tend)</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91534816"/>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broaden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increase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516961"/>
            <a:ext cx="654165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extend something, you make it longer or bigger.</a:t>
            </a:r>
          </a:p>
        </p:txBody>
      </p:sp>
      <p:pic>
        <p:nvPicPr>
          <p:cNvPr id="3" name="Picture 2">
            <a:extLst>
              <a:ext uri="{FF2B5EF4-FFF2-40B4-BE49-F238E27FC236}">
                <a16:creationId xmlns:a16="http://schemas.microsoft.com/office/drawing/2014/main" id="{0987B951-952F-0BB8-88B7-83276523F855}"/>
              </a:ext>
            </a:extLst>
          </p:cNvPr>
          <p:cNvPicPr>
            <a:picLocks noChangeAspect="1"/>
          </p:cNvPicPr>
          <p:nvPr/>
        </p:nvPicPr>
        <p:blipFill>
          <a:blip r:embed="rId4"/>
          <a:stretch>
            <a:fillRect/>
          </a:stretch>
        </p:blipFill>
        <p:spPr>
          <a:xfrm>
            <a:off x="8711712" y="2543039"/>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0620" y="1309202"/>
            <a:ext cx="233717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glance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Trevor took a quick </a:t>
            </a:r>
            <a:r>
              <a:rPr lang="en-GB" sz="4000" b="1" dirty="0">
                <a:solidFill>
                  <a:schemeClr val="accent2"/>
                </a:solidFill>
                <a:latin typeface="Gill Sans MT" panose="020B0502020104020203" pitchFamily="34" charset="77"/>
              </a:rPr>
              <a:t>glance</a:t>
            </a:r>
            <a:r>
              <a:rPr lang="en-GB" sz="4000" dirty="0">
                <a:solidFill>
                  <a:schemeClr val="accent2"/>
                </a:solidFill>
                <a:latin typeface="Gill Sans MT" panose="020B0502020104020203" pitchFamily="34" charset="77"/>
              </a:rPr>
              <a:t> at the clock.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glance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31250729"/>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glimpse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stare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687B4066-F31E-8400-5CD0-F1EE680C2D89}"/>
              </a:ext>
            </a:extLst>
          </p:cNvPr>
          <p:cNvSpPr txBox="1"/>
          <p:nvPr/>
        </p:nvSpPr>
        <p:spPr>
          <a:xfrm>
            <a:off x="523253" y="3991741"/>
            <a:ext cx="6674948"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glance at something or someone, you look at them very quickly and then look away again immediately.</a:t>
            </a:r>
          </a:p>
        </p:txBody>
      </p:sp>
      <p:pic>
        <p:nvPicPr>
          <p:cNvPr id="3" name="Picture 2">
            <a:extLst>
              <a:ext uri="{FF2B5EF4-FFF2-40B4-BE49-F238E27FC236}">
                <a16:creationId xmlns:a16="http://schemas.microsoft.com/office/drawing/2014/main" id="{D15A919D-DDD2-6A10-6B24-8C2923759577}"/>
              </a:ext>
            </a:extLst>
          </p:cNvPr>
          <p:cNvPicPr>
            <a:picLocks noChangeAspect="1"/>
          </p:cNvPicPr>
          <p:nvPr/>
        </p:nvPicPr>
        <p:blipFill>
          <a:blip r:embed="rId4"/>
          <a:stretch>
            <a:fillRect/>
          </a:stretch>
        </p:blipFill>
        <p:spPr>
          <a:xfrm>
            <a:off x="8247304" y="2893414"/>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7546" y="1339979"/>
            <a:ext cx="2457404"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imitate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4346946"/>
            <a:ext cx="6991756"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imitate someone, you copy what they do or produce.</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Janet </a:t>
            </a:r>
            <a:r>
              <a:rPr lang="en-GB" sz="4000" b="1" dirty="0">
                <a:latin typeface="Gill Sans MT" panose="020B0502020104020203" pitchFamily="34" charset="77"/>
              </a:rPr>
              <a:t>imitated</a:t>
            </a:r>
            <a:r>
              <a:rPr lang="en-GB" sz="4000" dirty="0">
                <a:latin typeface="Gill Sans MT" panose="020B0502020104020203" pitchFamily="34" charset="77"/>
              </a:rPr>
              <a:t> Lee’s laugh.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im-i-tate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873358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duplicate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differ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impersonate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43D1E41E-A330-548F-71FA-BFCE9402563A}"/>
              </a:ext>
            </a:extLst>
          </p:cNvPr>
          <p:cNvPicPr>
            <a:picLocks noChangeAspect="1"/>
          </p:cNvPicPr>
          <p:nvPr/>
        </p:nvPicPr>
        <p:blipFill>
          <a:blip r:embed="rId4"/>
          <a:stretch>
            <a:fillRect/>
          </a:stretch>
        </p:blipFill>
        <p:spPr>
          <a:xfrm>
            <a:off x="8848814" y="2802868"/>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66814" y="1309202"/>
            <a:ext cx="168475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limit</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Ms Musa set a time </a:t>
            </a:r>
            <a:r>
              <a:rPr lang="en-GB" b="1" dirty="0">
                <a:latin typeface="Gill Sans MT" panose="020B0502020104020203" pitchFamily="34" charset="77"/>
              </a:rPr>
              <a:t>limit</a:t>
            </a:r>
            <a:r>
              <a:rPr lang="en-GB" dirty="0">
                <a:latin typeface="Gill Sans MT" panose="020B0502020104020203" pitchFamily="34" charset="77"/>
              </a:rPr>
              <a:t> of 30 minutes for the quiz. </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lim-it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285953363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freedom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tested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maximum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minimum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stretched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4270713"/>
            <a:ext cx="72689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A limit is the greatest amount, extent, or degree of something that is possible.</a:t>
            </a:r>
            <a:endParaRPr kumimoji="0" lang="en-GB" b="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pic>
        <p:nvPicPr>
          <p:cNvPr id="2" name="Picture 1">
            <a:extLst>
              <a:ext uri="{FF2B5EF4-FFF2-40B4-BE49-F238E27FC236}">
                <a16:creationId xmlns:a16="http://schemas.microsoft.com/office/drawing/2014/main" id="{7D9008C6-FF67-86FB-3A41-3F86E5E37DAD}"/>
              </a:ext>
            </a:extLst>
          </p:cNvPr>
          <p:cNvPicPr>
            <a:picLocks noChangeAspect="1"/>
          </p:cNvPicPr>
          <p:nvPr/>
        </p:nvPicPr>
        <p:blipFill>
          <a:blip r:embed="rId4"/>
          <a:stretch>
            <a:fillRect/>
          </a:stretch>
        </p:blipFill>
        <p:spPr>
          <a:xfrm>
            <a:off x="8497006" y="2706908"/>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4127" y="1309202"/>
            <a:ext cx="243015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reflect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094538"/>
            <a:ext cx="12172307"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Dunne asked the class to </a:t>
            </a:r>
            <a:r>
              <a:rPr lang="en-GB" sz="4000" b="1" dirty="0">
                <a:latin typeface="Gill Sans MT" panose="020B0502020104020203" pitchFamily="34" charset="77"/>
              </a:rPr>
              <a:t>reflect</a:t>
            </a:r>
            <a:r>
              <a:rPr lang="en-GB" sz="4000" dirty="0">
                <a:latin typeface="Gill Sans MT" panose="020B0502020104020203" pitchFamily="34" charset="77"/>
              </a:rPr>
              <a:t> on what they had learned.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re-flect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32523601"/>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consider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think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4345373"/>
            <a:ext cx="7238833"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you reflect on something, you think deeply about it.</a:t>
            </a:r>
          </a:p>
        </p:txBody>
      </p:sp>
      <p:pic>
        <p:nvPicPr>
          <p:cNvPr id="6" name="Picture 5">
            <a:extLst>
              <a:ext uri="{FF2B5EF4-FFF2-40B4-BE49-F238E27FC236}">
                <a16:creationId xmlns:a16="http://schemas.microsoft.com/office/drawing/2014/main" id="{0CF12F10-E8AA-617F-0A22-304C0096123B}"/>
              </a:ext>
            </a:extLst>
          </p:cNvPr>
          <p:cNvPicPr>
            <a:picLocks noChangeAspect="1"/>
          </p:cNvPicPr>
          <p:nvPr/>
        </p:nvPicPr>
        <p:blipFill>
          <a:blip r:embed="rId4"/>
          <a:stretch>
            <a:fillRect/>
          </a:stretch>
        </p:blipFill>
        <p:spPr>
          <a:xfrm>
            <a:off x="8503400" y="271977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5674907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fold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imagine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future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leave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5122080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extend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imitate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glance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reflect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55748773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future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imagine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270599511"/>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The *** is the period of time that will come after the present, or the things that will happen then.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you think about it and your mind forms a picture or idea of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a person in authority *** someone to do something, they tell them to do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such as a piece of paper or cloth, you bend it so that one part covers another part, often pressing the edge so that it stays in place.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a place or person, you go away from that place or person.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B2933392-02B8-23A8-E202-692AFA325E41}"/>
              </a:ext>
            </a:extLst>
          </p:cNvPr>
          <p:cNvPicPr>
            <a:picLocks noChangeAspect="1"/>
          </p:cNvPicPr>
          <p:nvPr/>
        </p:nvPicPr>
        <p:blipFill>
          <a:blip r:embed="rId5"/>
          <a:stretch>
            <a:fillRect/>
          </a:stretch>
        </p:blipFill>
        <p:spPr>
          <a:xfrm>
            <a:off x="10989027" y="6512778"/>
            <a:ext cx="1051859" cy="1051859"/>
          </a:xfrm>
          <a:prstGeom prst="rect">
            <a:avLst/>
          </a:prstGeom>
        </p:spPr>
      </p:pic>
      <p:pic>
        <p:nvPicPr>
          <p:cNvPr id="3" name="Picture 2">
            <a:extLst>
              <a:ext uri="{FF2B5EF4-FFF2-40B4-BE49-F238E27FC236}">
                <a16:creationId xmlns:a16="http://schemas.microsoft.com/office/drawing/2014/main" id="{8FD368EC-4225-2B38-BC1C-549479BF3D2C}"/>
              </a:ext>
            </a:extLst>
          </p:cNvPr>
          <p:cNvPicPr>
            <a:picLocks noChangeAspect="1"/>
          </p:cNvPicPr>
          <p:nvPr/>
        </p:nvPicPr>
        <p:blipFill>
          <a:blip r:embed="rId6"/>
          <a:stretch>
            <a:fillRect/>
          </a:stretch>
        </p:blipFill>
        <p:spPr>
          <a:xfrm>
            <a:off x="11212694" y="2789598"/>
            <a:ext cx="902447" cy="902447"/>
          </a:xfrm>
          <a:prstGeom prst="rect">
            <a:avLst/>
          </a:prstGeom>
        </p:spPr>
      </p:pic>
      <p:pic>
        <p:nvPicPr>
          <p:cNvPr id="5" name="Picture 4">
            <a:extLst>
              <a:ext uri="{FF2B5EF4-FFF2-40B4-BE49-F238E27FC236}">
                <a16:creationId xmlns:a16="http://schemas.microsoft.com/office/drawing/2014/main" id="{E9A171B1-6BD9-8151-D5C7-4DED6E8F7136}"/>
              </a:ext>
            </a:extLst>
          </p:cNvPr>
          <p:cNvPicPr>
            <a:picLocks noChangeAspect="1"/>
          </p:cNvPicPr>
          <p:nvPr/>
        </p:nvPicPr>
        <p:blipFill>
          <a:blip r:embed="rId7"/>
          <a:stretch>
            <a:fillRect/>
          </a:stretch>
        </p:blipFill>
        <p:spPr>
          <a:xfrm>
            <a:off x="11146102" y="3893305"/>
            <a:ext cx="1016000" cy="1016000"/>
          </a:xfrm>
          <a:prstGeom prst="rect">
            <a:avLst/>
          </a:prstGeom>
        </p:spPr>
      </p:pic>
      <p:pic>
        <p:nvPicPr>
          <p:cNvPr id="6" name="Picture 5">
            <a:extLst>
              <a:ext uri="{FF2B5EF4-FFF2-40B4-BE49-F238E27FC236}">
                <a16:creationId xmlns:a16="http://schemas.microsoft.com/office/drawing/2014/main" id="{0A63E227-50AD-F0B5-08B9-D584A099A831}"/>
              </a:ext>
            </a:extLst>
          </p:cNvPr>
          <p:cNvPicPr>
            <a:picLocks noChangeAspect="1"/>
          </p:cNvPicPr>
          <p:nvPr/>
        </p:nvPicPr>
        <p:blipFill>
          <a:blip r:embed="rId8"/>
          <a:stretch>
            <a:fillRect/>
          </a:stretch>
        </p:blipFill>
        <p:spPr>
          <a:xfrm>
            <a:off x="11045353" y="7855529"/>
            <a:ext cx="1069788" cy="1069788"/>
          </a:xfrm>
          <a:prstGeom prst="rect">
            <a:avLst/>
          </a:prstGeom>
        </p:spPr>
      </p:pic>
      <p:pic>
        <p:nvPicPr>
          <p:cNvPr id="7" name="Picture 6">
            <a:extLst>
              <a:ext uri="{FF2B5EF4-FFF2-40B4-BE49-F238E27FC236}">
                <a16:creationId xmlns:a16="http://schemas.microsoft.com/office/drawing/2014/main" id="{E5E0E755-7485-0E9F-BB4A-3BF8DEA31857}"/>
              </a:ext>
            </a:extLst>
          </p:cNvPr>
          <p:cNvPicPr>
            <a:picLocks noChangeAspect="1"/>
          </p:cNvPicPr>
          <p:nvPr/>
        </p:nvPicPr>
        <p:blipFill>
          <a:blip r:embed="rId9"/>
          <a:stretch>
            <a:fillRect/>
          </a:stretch>
        </p:blipFill>
        <p:spPr>
          <a:xfrm>
            <a:off x="11188186" y="5200197"/>
            <a:ext cx="1016000" cy="1016000"/>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11851711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extend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glance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imitate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limit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reflect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672322245"/>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on something, you think deeply about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someone, you copy what they do or produce.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the greatest amount, extent, or degree of something that is possible.</a:t>
                      </a:r>
                      <a:endPar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at something or someone, you look at them very quickly and then look away again immediately.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you make it longer or bigger.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CEFDC827-F9CE-FFF6-A4E5-EE0B40A3D421}"/>
              </a:ext>
            </a:extLst>
          </p:cNvPr>
          <p:cNvPicPr>
            <a:picLocks noChangeAspect="1"/>
          </p:cNvPicPr>
          <p:nvPr/>
        </p:nvPicPr>
        <p:blipFill>
          <a:blip r:embed="rId5"/>
          <a:stretch>
            <a:fillRect/>
          </a:stretch>
        </p:blipFill>
        <p:spPr>
          <a:xfrm>
            <a:off x="11126792" y="7900666"/>
            <a:ext cx="1046110" cy="1046110"/>
          </a:xfrm>
          <a:prstGeom prst="rect">
            <a:avLst/>
          </a:prstGeom>
        </p:spPr>
      </p:pic>
      <p:pic>
        <p:nvPicPr>
          <p:cNvPr id="3" name="Picture 2">
            <a:extLst>
              <a:ext uri="{FF2B5EF4-FFF2-40B4-BE49-F238E27FC236}">
                <a16:creationId xmlns:a16="http://schemas.microsoft.com/office/drawing/2014/main" id="{39C123B5-6301-8A34-6B3E-27F6CC9FE78F}"/>
              </a:ext>
            </a:extLst>
          </p:cNvPr>
          <p:cNvPicPr>
            <a:picLocks noChangeAspect="1"/>
          </p:cNvPicPr>
          <p:nvPr/>
        </p:nvPicPr>
        <p:blipFill>
          <a:blip r:embed="rId6"/>
          <a:stretch>
            <a:fillRect/>
          </a:stretch>
        </p:blipFill>
        <p:spPr>
          <a:xfrm>
            <a:off x="11030650" y="6619359"/>
            <a:ext cx="980141" cy="980141"/>
          </a:xfrm>
          <a:prstGeom prst="rect">
            <a:avLst/>
          </a:prstGeom>
        </p:spPr>
      </p:pic>
      <p:pic>
        <p:nvPicPr>
          <p:cNvPr id="5" name="Picture 4">
            <a:extLst>
              <a:ext uri="{FF2B5EF4-FFF2-40B4-BE49-F238E27FC236}">
                <a16:creationId xmlns:a16="http://schemas.microsoft.com/office/drawing/2014/main" id="{2FBDAC78-2F8B-F3D7-6ED3-076DD8C08DD6}"/>
              </a:ext>
            </a:extLst>
          </p:cNvPr>
          <p:cNvPicPr>
            <a:picLocks noChangeAspect="1"/>
          </p:cNvPicPr>
          <p:nvPr/>
        </p:nvPicPr>
        <p:blipFill>
          <a:blip r:embed="rId7"/>
          <a:stretch>
            <a:fillRect/>
          </a:stretch>
        </p:blipFill>
        <p:spPr>
          <a:xfrm>
            <a:off x="11059540" y="4073448"/>
            <a:ext cx="933589" cy="933589"/>
          </a:xfrm>
          <a:prstGeom prst="rect">
            <a:avLst/>
          </a:prstGeom>
        </p:spPr>
      </p:pic>
      <p:pic>
        <p:nvPicPr>
          <p:cNvPr id="6" name="Picture 5">
            <a:extLst>
              <a:ext uri="{FF2B5EF4-FFF2-40B4-BE49-F238E27FC236}">
                <a16:creationId xmlns:a16="http://schemas.microsoft.com/office/drawing/2014/main" id="{71AA022B-8835-CC58-0916-FFE509D1A21D}"/>
              </a:ext>
            </a:extLst>
          </p:cNvPr>
          <p:cNvPicPr>
            <a:picLocks noChangeAspect="1"/>
          </p:cNvPicPr>
          <p:nvPr/>
        </p:nvPicPr>
        <p:blipFill>
          <a:blip r:embed="rId8"/>
          <a:stretch>
            <a:fillRect/>
          </a:stretch>
        </p:blipFill>
        <p:spPr>
          <a:xfrm>
            <a:off x="10997541" y="5200593"/>
            <a:ext cx="1117600" cy="1117600"/>
          </a:xfrm>
          <a:prstGeom prst="rect">
            <a:avLst/>
          </a:prstGeom>
        </p:spPr>
      </p:pic>
      <p:pic>
        <p:nvPicPr>
          <p:cNvPr id="7" name="Picture 6">
            <a:extLst>
              <a:ext uri="{FF2B5EF4-FFF2-40B4-BE49-F238E27FC236}">
                <a16:creationId xmlns:a16="http://schemas.microsoft.com/office/drawing/2014/main" id="{CC450DFC-8212-868E-ADCF-571949F93A77}"/>
              </a:ext>
            </a:extLst>
          </p:cNvPr>
          <p:cNvPicPr>
            <a:picLocks noChangeAspect="1"/>
          </p:cNvPicPr>
          <p:nvPr/>
        </p:nvPicPr>
        <p:blipFill>
          <a:blip r:embed="rId9"/>
          <a:stretch>
            <a:fillRect/>
          </a:stretch>
        </p:blipFill>
        <p:spPr>
          <a:xfrm>
            <a:off x="11004730" y="2651505"/>
            <a:ext cx="1117599" cy="1117599"/>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44500" y="3993661"/>
            <a:ext cx="190917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future</a:t>
            </a:r>
            <a:endParaRPr dirty="0">
              <a:latin typeface="Gill Sans MT" panose="020B0502020104020203" pitchFamily="34" charset="77"/>
            </a:endParaRPr>
          </a:p>
        </p:txBody>
      </p:sp>
      <p:sp>
        <p:nvSpPr>
          <p:cNvPr id="135" name="spare"/>
          <p:cNvSpPr txBox="1"/>
          <p:nvPr/>
        </p:nvSpPr>
        <p:spPr>
          <a:xfrm>
            <a:off x="2662523" y="4824209"/>
            <a:ext cx="243175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imagine</a:t>
            </a:r>
            <a:endParaRPr b="1" dirty="0">
              <a:latin typeface="Gill Sans MT" panose="020B0502020104020203" pitchFamily="34" charset="77"/>
              <a:sym typeface="American Typewriter"/>
            </a:endParaRPr>
          </a:p>
        </p:txBody>
      </p:sp>
      <p:sp>
        <p:nvSpPr>
          <p:cNvPr id="136" name="chipped"/>
          <p:cNvSpPr txBox="1"/>
          <p:nvPr/>
        </p:nvSpPr>
        <p:spPr>
          <a:xfrm>
            <a:off x="2989571" y="5769060"/>
            <a:ext cx="161903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leave</a:t>
            </a:r>
            <a:endParaRPr dirty="0">
              <a:latin typeface="Gill Sans MT" panose="020B0502020104020203" pitchFamily="34" charset="77"/>
            </a:endParaRPr>
          </a:p>
        </p:txBody>
      </p:sp>
      <p:sp>
        <p:nvSpPr>
          <p:cNvPr id="137" name="lift"/>
          <p:cNvSpPr txBox="1"/>
          <p:nvPr/>
        </p:nvSpPr>
        <p:spPr>
          <a:xfrm>
            <a:off x="2922246" y="6639612"/>
            <a:ext cx="175368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order</a:t>
            </a:r>
            <a:endParaRPr dirty="0">
              <a:latin typeface="Gill Sans MT" panose="020B0502020104020203" pitchFamily="34" charset="77"/>
            </a:endParaRPr>
          </a:p>
        </p:txBody>
      </p:sp>
      <p:sp>
        <p:nvSpPr>
          <p:cNvPr id="138" name="mutter"/>
          <p:cNvSpPr txBox="1"/>
          <p:nvPr/>
        </p:nvSpPr>
        <p:spPr>
          <a:xfrm>
            <a:off x="8217166" y="3941031"/>
            <a:ext cx="19732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glance</a:t>
            </a:r>
            <a:endParaRPr b="1" dirty="0">
              <a:latin typeface="Gill Sans MT" panose="020B0502020104020203" pitchFamily="34" charset="77"/>
              <a:sym typeface="American Typewriter"/>
            </a:endParaRPr>
          </a:p>
        </p:txBody>
      </p:sp>
      <p:sp>
        <p:nvSpPr>
          <p:cNvPr id="139" name="unveil"/>
          <p:cNvSpPr txBox="1"/>
          <p:nvPr/>
        </p:nvSpPr>
        <p:spPr>
          <a:xfrm>
            <a:off x="8468858" y="5755144"/>
            <a:ext cx="146995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limit</a:t>
            </a:r>
            <a:endParaRPr dirty="0">
              <a:latin typeface="Gill Sans MT" panose="020B0502020104020203" pitchFamily="34" charset="77"/>
              <a:sym typeface="American Typewriter"/>
            </a:endParaRPr>
          </a:p>
        </p:txBody>
      </p:sp>
      <p:sp>
        <p:nvSpPr>
          <p:cNvPr id="140" name="tolerate"/>
          <p:cNvSpPr txBox="1"/>
          <p:nvPr/>
        </p:nvSpPr>
        <p:spPr>
          <a:xfrm>
            <a:off x="8151020" y="3084728"/>
            <a:ext cx="213039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extend</a:t>
            </a:r>
            <a:endParaRPr dirty="0">
              <a:latin typeface="Gill Sans MT" panose="020B0502020104020203" pitchFamily="34" charset="77"/>
            </a:endParaRPr>
          </a:p>
        </p:txBody>
      </p:sp>
      <p:sp>
        <p:nvSpPr>
          <p:cNvPr id="141" name="fixation"/>
          <p:cNvSpPr txBox="1"/>
          <p:nvPr/>
        </p:nvSpPr>
        <p:spPr>
          <a:xfrm>
            <a:off x="8098928" y="4824210"/>
            <a:ext cx="223458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imitate</a:t>
            </a:r>
            <a:endParaRPr dirty="0">
              <a:latin typeface="Gill Sans MT" panose="020B0502020104020203" pitchFamily="34" charset="77"/>
            </a:endParaRPr>
          </a:p>
        </p:txBody>
      </p:sp>
      <p:sp>
        <p:nvSpPr>
          <p:cNvPr id="142" name="rustle"/>
          <p:cNvSpPr txBox="1"/>
          <p:nvPr/>
        </p:nvSpPr>
        <p:spPr>
          <a:xfrm>
            <a:off x="8213540" y="6620562"/>
            <a:ext cx="200535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reflect</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3202144" y="3080135"/>
            <a:ext cx="120225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fold</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546685" y="150688"/>
            <a:ext cx="4794582"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fold</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10856" y="5281644"/>
            <a:ext cx="108350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future</a:t>
            </a:r>
            <a:endParaRPr sz="28700" dirty="0">
              <a:latin typeface="Gill Sans MT" panose="020B0502020104020203" pitchFamily="34" charset="77"/>
            </a:endParaRPr>
          </a:p>
        </p:txBody>
      </p:sp>
      <p:sp>
        <p:nvSpPr>
          <p:cNvPr id="5" name="TextBox 4">
            <a:extLst>
              <a:ext uri="{FF2B5EF4-FFF2-40B4-BE49-F238E27FC236}">
                <a16:creationId xmlns:a16="http://schemas.microsoft.com/office/drawing/2014/main" id="{1B266D46-2635-5FB0-F2EE-2D7D2308FA3A}"/>
              </a:ext>
            </a:extLst>
          </p:cNvPr>
          <p:cNvSpPr txBox="1"/>
          <p:nvPr/>
        </p:nvSpPr>
        <p:spPr>
          <a:xfrm>
            <a:off x="4538601" y="-955824"/>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E51A9904-124D-F273-9103-7CC0F3906C8C}"/>
              </a:ext>
            </a:extLst>
          </p:cNvPr>
          <p:cNvPicPr>
            <a:picLocks noChangeAspect="1"/>
          </p:cNvPicPr>
          <p:nvPr/>
        </p:nvPicPr>
        <p:blipFill>
          <a:blip r:embed="rId4"/>
          <a:stretch>
            <a:fillRect/>
          </a:stretch>
        </p:blipFill>
        <p:spPr>
          <a:xfrm>
            <a:off x="8068052" y="602862"/>
            <a:ext cx="3251200" cy="3251200"/>
          </a:xfrm>
          <a:prstGeom prst="rect">
            <a:avLst/>
          </a:prstGeom>
        </p:spPr>
      </p:pic>
      <p:pic>
        <p:nvPicPr>
          <p:cNvPr id="4" name="Picture 3">
            <a:extLst>
              <a:ext uri="{FF2B5EF4-FFF2-40B4-BE49-F238E27FC236}">
                <a16:creationId xmlns:a16="http://schemas.microsoft.com/office/drawing/2014/main" id="{3859DBC0-09FB-E574-CFEE-2578DA703B1C}"/>
              </a:ext>
            </a:extLst>
          </p:cNvPr>
          <p:cNvPicPr>
            <a:picLocks noChangeAspect="1"/>
          </p:cNvPicPr>
          <p:nvPr/>
        </p:nvPicPr>
        <p:blipFill>
          <a:blip r:embed="rId5"/>
          <a:stretch>
            <a:fillRect/>
          </a:stretch>
        </p:blipFill>
        <p:spPr>
          <a:xfrm>
            <a:off x="653303"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80831" y="548285"/>
            <a:ext cx="7864332"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imagine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41600" y="5037791"/>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leave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B600881C-ECE2-0D0C-73B5-484CE91896CD}"/>
              </a:ext>
            </a:extLst>
          </p:cNvPr>
          <p:cNvPicPr>
            <a:picLocks noChangeAspect="1"/>
          </p:cNvPicPr>
          <p:nvPr/>
        </p:nvPicPr>
        <p:blipFill>
          <a:blip r:embed="rId4"/>
          <a:stretch>
            <a:fillRect/>
          </a:stretch>
        </p:blipFill>
        <p:spPr>
          <a:xfrm>
            <a:off x="9145163" y="548285"/>
            <a:ext cx="3251200" cy="3251200"/>
          </a:xfrm>
          <a:prstGeom prst="rect">
            <a:avLst/>
          </a:prstGeom>
        </p:spPr>
      </p:pic>
      <p:pic>
        <p:nvPicPr>
          <p:cNvPr id="4" name="Picture 3">
            <a:extLst>
              <a:ext uri="{FF2B5EF4-FFF2-40B4-BE49-F238E27FC236}">
                <a16:creationId xmlns:a16="http://schemas.microsoft.com/office/drawing/2014/main" id="{33F99E6A-9A54-1A61-688A-7FC78B2BBBC4}"/>
              </a:ext>
            </a:extLst>
          </p:cNvPr>
          <p:cNvPicPr>
            <a:picLocks noChangeAspect="1"/>
          </p:cNvPicPr>
          <p:nvPr/>
        </p:nvPicPr>
        <p:blipFill>
          <a:blip r:embed="rId5"/>
          <a:stretch>
            <a:fillRect/>
          </a:stretch>
        </p:blipFill>
        <p:spPr>
          <a:xfrm>
            <a:off x="1280831"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1873" y="295049"/>
            <a:ext cx="725198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order</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48149" y="5674017"/>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extend</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187F7854-DFBF-60FC-5D92-802E8140ED09}"/>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41DC8F39-72E9-2210-CA61-5BF702303A38}"/>
              </a:ext>
            </a:extLst>
          </p:cNvPr>
          <p:cNvPicPr>
            <a:picLocks noChangeAspect="1"/>
          </p:cNvPicPr>
          <p:nvPr/>
        </p:nvPicPr>
        <p:blipFill>
          <a:blip r:embed="rId5"/>
          <a:stretch>
            <a:fillRect/>
          </a:stretch>
        </p:blipFill>
        <p:spPr>
          <a:xfrm>
            <a:off x="557915" y="5755147"/>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53858" y="42942"/>
            <a:ext cx="773288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glance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87842" y="5716739"/>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imitate</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22805849-F26F-CE54-5FFB-B8F8C04D80E8}"/>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BE2F199F-22A8-9B29-6596-C7473CD23866}"/>
              </a:ext>
            </a:extLst>
          </p:cNvPr>
          <p:cNvPicPr>
            <a:picLocks noChangeAspect="1"/>
          </p:cNvPicPr>
          <p:nvPr/>
        </p:nvPicPr>
        <p:blipFill>
          <a:blip r:embed="rId5"/>
          <a:stretch>
            <a:fillRect/>
          </a:stretch>
        </p:blipFill>
        <p:spPr>
          <a:xfrm>
            <a:off x="650014" y="576553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305549"/>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limit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24460" y="5643529"/>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reflect</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83057BC6-FE74-3530-E359-38C209F4192F}"/>
              </a:ext>
            </a:extLst>
          </p:cNvPr>
          <p:cNvPicPr>
            <a:picLocks noChangeAspect="1"/>
          </p:cNvPicPr>
          <p:nvPr/>
        </p:nvPicPr>
        <p:blipFill>
          <a:blip r:embed="rId4"/>
          <a:stretch>
            <a:fillRect/>
          </a:stretch>
        </p:blipFill>
        <p:spPr>
          <a:xfrm>
            <a:off x="8603629" y="570210"/>
            <a:ext cx="3251200" cy="3251200"/>
          </a:xfrm>
          <a:prstGeom prst="rect">
            <a:avLst/>
          </a:prstGeom>
        </p:spPr>
      </p:pic>
      <p:pic>
        <p:nvPicPr>
          <p:cNvPr id="4" name="Picture 3">
            <a:extLst>
              <a:ext uri="{FF2B5EF4-FFF2-40B4-BE49-F238E27FC236}">
                <a16:creationId xmlns:a16="http://schemas.microsoft.com/office/drawing/2014/main" id="{767074F5-607F-8536-3160-3AE44F09F5C2}"/>
              </a:ext>
            </a:extLst>
          </p:cNvPr>
          <p:cNvPicPr>
            <a:picLocks noChangeAspect="1"/>
          </p:cNvPicPr>
          <p:nvPr/>
        </p:nvPicPr>
        <p:blipFill>
          <a:blip r:embed="rId5"/>
          <a:stretch>
            <a:fillRect/>
          </a:stretch>
        </p:blipFill>
        <p:spPr>
          <a:xfrm>
            <a:off x="689837" y="5744854"/>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19067" y="502158"/>
            <a:ext cx="545501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fold</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3319" y="5486785"/>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future</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DF000A8-A15C-6D1B-1281-7C8F2025EE4B}"/>
              </a:ext>
            </a:extLst>
          </p:cNvPr>
          <p:cNvPicPr>
            <a:picLocks noChangeAspect="1"/>
          </p:cNvPicPr>
          <p:nvPr/>
        </p:nvPicPr>
        <p:blipFill>
          <a:blip r:embed="rId4"/>
          <a:stretch>
            <a:fillRect/>
          </a:stretch>
        </p:blipFill>
        <p:spPr>
          <a:xfrm>
            <a:off x="7709524" y="520317"/>
            <a:ext cx="3251200" cy="3251200"/>
          </a:xfrm>
          <a:prstGeom prst="rect">
            <a:avLst/>
          </a:prstGeom>
        </p:spPr>
      </p:pic>
      <p:pic>
        <p:nvPicPr>
          <p:cNvPr id="4" name="Picture 3">
            <a:extLst>
              <a:ext uri="{FF2B5EF4-FFF2-40B4-BE49-F238E27FC236}">
                <a16:creationId xmlns:a16="http://schemas.microsoft.com/office/drawing/2014/main" id="{7DB8E4AA-95CF-DCAE-953C-02AB1191E795}"/>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78151" y="905932"/>
            <a:ext cx="774250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imagine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30872" y="5357704"/>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leave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F27B1E1-A40F-854B-4E1F-7294694CFF53}"/>
              </a:ext>
            </a:extLst>
          </p:cNvPr>
          <p:cNvPicPr>
            <a:picLocks noChangeAspect="1"/>
          </p:cNvPicPr>
          <p:nvPr/>
        </p:nvPicPr>
        <p:blipFill>
          <a:blip r:embed="rId4"/>
          <a:stretch>
            <a:fillRect/>
          </a:stretch>
        </p:blipFill>
        <p:spPr>
          <a:xfrm>
            <a:off x="9088984" y="507838"/>
            <a:ext cx="3251200" cy="3251200"/>
          </a:xfrm>
          <a:prstGeom prst="rect">
            <a:avLst/>
          </a:prstGeom>
        </p:spPr>
      </p:pic>
      <p:pic>
        <p:nvPicPr>
          <p:cNvPr id="4" name="Picture 3">
            <a:extLst>
              <a:ext uri="{FF2B5EF4-FFF2-40B4-BE49-F238E27FC236}">
                <a16:creationId xmlns:a16="http://schemas.microsoft.com/office/drawing/2014/main" id="{7E12BF39-82BD-D1DB-D6D1-28AE8E0D9CCE}"/>
              </a:ext>
            </a:extLst>
          </p:cNvPr>
          <p:cNvPicPr>
            <a:picLocks noChangeAspect="1"/>
          </p:cNvPicPr>
          <p:nvPr/>
        </p:nvPicPr>
        <p:blipFill>
          <a:blip r:embed="rId5"/>
          <a:stretch>
            <a:fillRect/>
          </a:stretch>
        </p:blipFill>
        <p:spPr>
          <a:xfrm>
            <a:off x="682708" y="564598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27595" y="431664"/>
            <a:ext cx="776975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order</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38995" y="6021350"/>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extend</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DD21D03-27D0-E580-FA72-CBF2D5E0AC42}"/>
              </a:ext>
            </a:extLst>
          </p:cNvPr>
          <p:cNvPicPr>
            <a:picLocks noChangeAspect="1"/>
          </p:cNvPicPr>
          <p:nvPr/>
        </p:nvPicPr>
        <p:blipFill>
          <a:blip r:embed="rId4"/>
          <a:stretch>
            <a:fillRect/>
          </a:stretch>
        </p:blipFill>
        <p:spPr>
          <a:xfrm>
            <a:off x="9134861" y="633267"/>
            <a:ext cx="3251200" cy="3251200"/>
          </a:xfrm>
          <a:prstGeom prst="rect">
            <a:avLst/>
          </a:prstGeom>
        </p:spPr>
      </p:pic>
      <p:pic>
        <p:nvPicPr>
          <p:cNvPr id="4" name="Picture 3">
            <a:extLst>
              <a:ext uri="{FF2B5EF4-FFF2-40B4-BE49-F238E27FC236}">
                <a16:creationId xmlns:a16="http://schemas.microsoft.com/office/drawing/2014/main" id="{F91CD994-4FC6-69B9-2115-DB18A6F8C130}"/>
              </a:ext>
            </a:extLst>
          </p:cNvPr>
          <p:cNvPicPr>
            <a:picLocks noChangeAspect="1"/>
          </p:cNvPicPr>
          <p:nvPr/>
        </p:nvPicPr>
        <p:blipFill>
          <a:blip r:embed="rId5"/>
          <a:stretch>
            <a:fillRect/>
          </a:stretch>
        </p:blipFill>
        <p:spPr>
          <a:xfrm>
            <a:off x="667069"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959624" y="2274766"/>
            <a:ext cx="120225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fold	</a:t>
            </a:r>
            <a:endParaRPr b="1" dirty="0">
              <a:latin typeface="Gill Sans MT" panose="020B0502020104020203" pitchFamily="34" charset="77"/>
              <a:sym typeface="American Typewriter"/>
            </a:endParaRPr>
          </a:p>
        </p:txBody>
      </p:sp>
      <p:sp>
        <p:nvSpPr>
          <p:cNvPr id="134" name="office"/>
          <p:cNvSpPr txBox="1"/>
          <p:nvPr/>
        </p:nvSpPr>
        <p:spPr>
          <a:xfrm>
            <a:off x="5606205" y="3183419"/>
            <a:ext cx="190917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future</a:t>
            </a:r>
            <a:endParaRPr dirty="0">
              <a:latin typeface="Gill Sans MT" panose="020B0502020104020203" pitchFamily="34" charset="77"/>
            </a:endParaRPr>
          </a:p>
        </p:txBody>
      </p:sp>
      <p:sp>
        <p:nvSpPr>
          <p:cNvPr id="135" name="spare"/>
          <p:cNvSpPr txBox="1"/>
          <p:nvPr/>
        </p:nvSpPr>
        <p:spPr>
          <a:xfrm>
            <a:off x="5344902" y="4033018"/>
            <a:ext cx="243175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imagine</a:t>
            </a:r>
            <a:endParaRPr b="1" dirty="0">
              <a:latin typeface="Gill Sans MT" panose="020B0502020104020203" pitchFamily="34" charset="77"/>
              <a:sym typeface="American Typewriter"/>
            </a:endParaRPr>
          </a:p>
        </p:txBody>
      </p:sp>
      <p:sp>
        <p:nvSpPr>
          <p:cNvPr id="136" name="chipped"/>
          <p:cNvSpPr txBox="1"/>
          <p:nvPr/>
        </p:nvSpPr>
        <p:spPr>
          <a:xfrm>
            <a:off x="5751278" y="4958818"/>
            <a:ext cx="161903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leave</a:t>
            </a:r>
            <a:endParaRPr dirty="0">
              <a:latin typeface="Gill Sans MT" panose="020B0502020104020203" pitchFamily="34" charset="77"/>
            </a:endParaRPr>
          </a:p>
        </p:txBody>
      </p:sp>
      <p:sp>
        <p:nvSpPr>
          <p:cNvPr id="137" name="lift"/>
          <p:cNvSpPr txBox="1"/>
          <p:nvPr/>
        </p:nvSpPr>
        <p:spPr>
          <a:xfrm>
            <a:off x="5683946" y="5829370"/>
            <a:ext cx="175368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order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579393"/>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glance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767434"/>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imitate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5853ED6-1302-60CB-54A5-BE84FAE10B98}"/>
              </a:ext>
            </a:extLst>
          </p:cNvPr>
          <p:cNvPicPr>
            <a:picLocks noChangeAspect="1"/>
          </p:cNvPicPr>
          <p:nvPr/>
        </p:nvPicPr>
        <p:blipFill>
          <a:blip r:embed="rId4"/>
          <a:stretch>
            <a:fillRect/>
          </a:stretch>
        </p:blipFill>
        <p:spPr>
          <a:xfrm>
            <a:off x="9097351" y="595734"/>
            <a:ext cx="3251200" cy="3251200"/>
          </a:xfrm>
          <a:prstGeom prst="rect">
            <a:avLst/>
          </a:prstGeom>
        </p:spPr>
      </p:pic>
      <p:pic>
        <p:nvPicPr>
          <p:cNvPr id="4" name="Picture 3">
            <a:extLst>
              <a:ext uri="{FF2B5EF4-FFF2-40B4-BE49-F238E27FC236}">
                <a16:creationId xmlns:a16="http://schemas.microsoft.com/office/drawing/2014/main" id="{C039FAA5-3ABE-3A65-F878-70D5CA0A77C4}"/>
              </a:ext>
            </a:extLst>
          </p:cNvPr>
          <p:cNvPicPr>
            <a:picLocks noChangeAspect="1"/>
          </p:cNvPicPr>
          <p:nvPr/>
        </p:nvPicPr>
        <p:blipFill>
          <a:blip r:embed="rId5"/>
          <a:stretch>
            <a:fillRect/>
          </a:stretch>
        </p:blipFill>
        <p:spPr>
          <a:xfrm>
            <a:off x="682708" y="5681203"/>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12026" y="502158"/>
            <a:ext cx="1014393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limit</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3047" y="5785562"/>
            <a:ext cx="1094421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reflect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27F4494-E1DA-F5FF-CED0-0524B6E832B0}"/>
              </a:ext>
            </a:extLst>
          </p:cNvPr>
          <p:cNvPicPr>
            <a:picLocks noChangeAspect="1"/>
          </p:cNvPicPr>
          <p:nvPr/>
        </p:nvPicPr>
        <p:blipFill>
          <a:blip r:embed="rId4"/>
          <a:stretch>
            <a:fillRect/>
          </a:stretch>
        </p:blipFill>
        <p:spPr>
          <a:xfrm>
            <a:off x="8147209" y="675696"/>
            <a:ext cx="3251200" cy="3251200"/>
          </a:xfrm>
          <a:prstGeom prst="rect">
            <a:avLst/>
          </a:prstGeom>
        </p:spPr>
      </p:pic>
      <p:pic>
        <p:nvPicPr>
          <p:cNvPr id="4" name="Picture 3">
            <a:extLst>
              <a:ext uri="{FF2B5EF4-FFF2-40B4-BE49-F238E27FC236}">
                <a16:creationId xmlns:a16="http://schemas.microsoft.com/office/drawing/2014/main" id="{E568B32F-7DD6-0B3E-C705-30192488AC71}"/>
              </a:ext>
            </a:extLst>
          </p:cNvPr>
          <p:cNvPicPr>
            <a:picLocks noChangeAspect="1"/>
          </p:cNvPicPr>
          <p:nvPr/>
        </p:nvPicPr>
        <p:blipFill>
          <a:blip r:embed="rId5"/>
          <a:stretch>
            <a:fillRect/>
          </a:stretch>
        </p:blipFill>
        <p:spPr>
          <a:xfrm>
            <a:off x="974296" y="5785562"/>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74197" y="3418118"/>
            <a:ext cx="19732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glance</a:t>
            </a:r>
            <a:endParaRPr b="1" dirty="0">
              <a:latin typeface="Gill Sans MT" panose="020B0502020104020203" pitchFamily="34" charset="77"/>
              <a:sym typeface="American Typewriter"/>
            </a:endParaRPr>
          </a:p>
        </p:txBody>
      </p:sp>
      <p:sp>
        <p:nvSpPr>
          <p:cNvPr id="140" name="tolerate"/>
          <p:cNvSpPr txBox="1"/>
          <p:nvPr/>
        </p:nvSpPr>
        <p:spPr>
          <a:xfrm>
            <a:off x="5495641" y="2522165"/>
            <a:ext cx="213039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extend</a:t>
            </a:r>
            <a:endParaRPr dirty="0">
              <a:latin typeface="Gill Sans MT" panose="020B0502020104020203" pitchFamily="34" charset="77"/>
            </a:endParaRPr>
          </a:p>
        </p:txBody>
      </p:sp>
      <p:sp>
        <p:nvSpPr>
          <p:cNvPr id="141" name="fixation"/>
          <p:cNvSpPr txBox="1"/>
          <p:nvPr/>
        </p:nvSpPr>
        <p:spPr>
          <a:xfrm>
            <a:off x="5443559" y="4280417"/>
            <a:ext cx="223458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imitate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767535" y="5188117"/>
            <a:ext cx="146995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limit</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99851" y="5996646"/>
            <a:ext cx="200535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reflect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70985" y="1309202"/>
            <a:ext cx="147636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fold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63015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told to </a:t>
            </a:r>
            <a:r>
              <a:rPr lang="en-GB" sz="4000" b="1" dirty="0">
                <a:latin typeface="Gill Sans MT" panose="020B0502020104020203" pitchFamily="34" charset="77"/>
              </a:rPr>
              <a:t>fold</a:t>
            </a:r>
            <a:r>
              <a:rPr lang="en-GB" sz="4000" dirty="0">
                <a:latin typeface="Gill Sans MT" panose="020B0502020104020203" pitchFamily="34" charset="77"/>
              </a:rPr>
              <a:t> their paper.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fold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29184772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tuck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058992"/>
            <a:ext cx="7637658"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fold something such as a piece of paper or cloth, you bend it so that one part covers another part, often pressing the edge so that it stays in place.</a:t>
            </a:r>
          </a:p>
        </p:txBody>
      </p:sp>
      <p:pic>
        <p:nvPicPr>
          <p:cNvPr id="2" name="Picture 1">
            <a:extLst>
              <a:ext uri="{FF2B5EF4-FFF2-40B4-BE49-F238E27FC236}">
                <a16:creationId xmlns:a16="http://schemas.microsoft.com/office/drawing/2014/main" id="{0DDF1DCB-D8A0-E1A1-4907-16CF45189449}"/>
              </a:ext>
            </a:extLst>
          </p:cNvPr>
          <p:cNvPicPr>
            <a:picLocks noChangeAspect="1"/>
          </p:cNvPicPr>
          <p:nvPr/>
        </p:nvPicPr>
        <p:blipFill>
          <a:blip r:embed="rId4"/>
          <a:stretch>
            <a:fillRect/>
          </a:stretch>
        </p:blipFill>
        <p:spPr>
          <a:xfrm>
            <a:off x="8685992" y="2538385"/>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5011" y="1309202"/>
            <a:ext cx="230832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future</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Their </a:t>
            </a:r>
            <a:r>
              <a:rPr lang="en-GB" sz="4000" b="1" dirty="0">
                <a:latin typeface="Gill Sans MT" panose="020B0502020104020203" pitchFamily="34" charset="77"/>
              </a:rPr>
              <a:t>future</a:t>
            </a:r>
            <a:r>
              <a:rPr lang="en-GB" sz="4000" dirty="0">
                <a:latin typeface="Gill Sans MT" panose="020B0502020104020203" pitchFamily="34" charset="77"/>
              </a:rPr>
              <a:t> history lessons would be about The Romans.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fu-ture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1324046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eventual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plans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impending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holds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52F04B9D-C230-E003-9AE1-4826051E2FC1}"/>
              </a:ext>
            </a:extLst>
          </p:cNvPr>
          <p:cNvSpPr txBox="1"/>
          <p:nvPr/>
        </p:nvSpPr>
        <p:spPr>
          <a:xfrm flipH="1">
            <a:off x="815600" y="4212904"/>
            <a:ext cx="679136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The future is the period of time that will come after the present, or the things that will happen then.</a:t>
            </a:r>
          </a:p>
        </p:txBody>
      </p:sp>
      <p:pic>
        <p:nvPicPr>
          <p:cNvPr id="2" name="Picture 1">
            <a:extLst>
              <a:ext uri="{FF2B5EF4-FFF2-40B4-BE49-F238E27FC236}">
                <a16:creationId xmlns:a16="http://schemas.microsoft.com/office/drawing/2014/main" id="{A8E16D4D-606F-99EE-5D01-8E9E8622AE8D}"/>
              </a:ext>
            </a:extLst>
          </p:cNvPr>
          <p:cNvPicPr>
            <a:picLocks noChangeAspect="1"/>
          </p:cNvPicPr>
          <p:nvPr/>
        </p:nvPicPr>
        <p:blipFill>
          <a:blip r:embed="rId4"/>
          <a:stretch>
            <a:fillRect/>
          </a:stretch>
        </p:blipFill>
        <p:spPr>
          <a:xfrm>
            <a:off x="8336145" y="2661244"/>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70666" y="1339979"/>
            <a:ext cx="2677015"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imagine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84821" y="6279351"/>
            <a:ext cx="12635157"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Bhat asked the class to </a:t>
            </a:r>
            <a:r>
              <a:rPr lang="en-GB" sz="4000" b="1" dirty="0">
                <a:latin typeface="Gill Sans MT" panose="020B0502020104020203" pitchFamily="34" charset="77"/>
              </a:rPr>
              <a:t>imagine</a:t>
            </a:r>
            <a:r>
              <a:rPr lang="en-GB" sz="4000" dirty="0">
                <a:latin typeface="Gill Sans MT" panose="020B0502020104020203" pitchFamily="34" charset="77"/>
              </a:rPr>
              <a:t> what it must have been like to work in the mines.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im-ag-ine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22750" y="1209476"/>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57555266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envisage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could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perceive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9618ACFD-BF52-BC4B-6CD6-80B77A69E253}"/>
              </a:ext>
            </a:extLst>
          </p:cNvPr>
          <p:cNvSpPr txBox="1"/>
          <p:nvPr/>
        </p:nvSpPr>
        <p:spPr>
          <a:xfrm>
            <a:off x="975848" y="4208821"/>
            <a:ext cx="669794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imagine something, you think about it and your mind forms a picture or idea of it.</a:t>
            </a:r>
          </a:p>
        </p:txBody>
      </p:sp>
      <p:pic>
        <p:nvPicPr>
          <p:cNvPr id="2" name="Picture 1">
            <a:extLst>
              <a:ext uri="{FF2B5EF4-FFF2-40B4-BE49-F238E27FC236}">
                <a16:creationId xmlns:a16="http://schemas.microsoft.com/office/drawing/2014/main" id="{B854AA3B-D6D7-0805-753E-46E76686554C}"/>
              </a:ext>
            </a:extLst>
          </p:cNvPr>
          <p:cNvPicPr>
            <a:picLocks noChangeAspect="1"/>
          </p:cNvPicPr>
          <p:nvPr/>
        </p:nvPicPr>
        <p:blipFill>
          <a:blip r:embed="rId4"/>
          <a:stretch>
            <a:fillRect/>
          </a:stretch>
        </p:blipFill>
        <p:spPr>
          <a:xfrm>
            <a:off x="8469212" y="2437628"/>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1768" y="1309202"/>
            <a:ext cx="193482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leave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138986" y="65346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were excited to </a:t>
            </a:r>
            <a:r>
              <a:rPr lang="en-GB" sz="4000" b="1" dirty="0">
                <a:solidFill>
                  <a:schemeClr val="accent2"/>
                </a:solidFill>
                <a:latin typeface="Gill Sans MT" panose="020B0502020104020203" pitchFamily="34" charset="77"/>
              </a:rPr>
              <a:t>leave</a:t>
            </a:r>
            <a:r>
              <a:rPr lang="en-GB" sz="4000" dirty="0">
                <a:solidFill>
                  <a:schemeClr val="accent2"/>
                </a:solidFill>
                <a:latin typeface="Gill Sans MT" panose="020B0502020104020203" pitchFamily="34" charset="77"/>
              </a:rPr>
              <a:t> the school.</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leave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49956323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flee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believe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allowed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achieve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1CA1292-8ECD-B762-BDCE-B22BC2F149FD}"/>
              </a:ext>
            </a:extLst>
          </p:cNvPr>
          <p:cNvSpPr txBox="1"/>
          <p:nvPr/>
        </p:nvSpPr>
        <p:spPr>
          <a:xfrm>
            <a:off x="835155" y="4281655"/>
            <a:ext cx="600867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leave a place or person, you go away from that place or person.</a:t>
            </a:r>
          </a:p>
        </p:txBody>
      </p:sp>
      <p:pic>
        <p:nvPicPr>
          <p:cNvPr id="6" name="Picture 5">
            <a:extLst>
              <a:ext uri="{FF2B5EF4-FFF2-40B4-BE49-F238E27FC236}">
                <a16:creationId xmlns:a16="http://schemas.microsoft.com/office/drawing/2014/main" id="{E34E935C-426A-EB27-9E63-A572C451BBC8}"/>
              </a:ext>
            </a:extLst>
          </p:cNvPr>
          <p:cNvPicPr>
            <a:picLocks noChangeAspect="1"/>
          </p:cNvPicPr>
          <p:nvPr/>
        </p:nvPicPr>
        <p:blipFill>
          <a:blip r:embed="rId4"/>
          <a:stretch>
            <a:fillRect/>
          </a:stretch>
        </p:blipFill>
        <p:spPr>
          <a:xfrm>
            <a:off x="8451283" y="2699938"/>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11134" y="1309202"/>
            <a:ext cx="219611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order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4116898"/>
            <a:ext cx="733629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a person in authority orders someone to do something, they tell them to do it.</a:t>
            </a:r>
          </a:p>
        </p:txBody>
      </p:sp>
      <p:sp>
        <p:nvSpPr>
          <p:cNvPr id="155" name="The was a tear in Freddie’s new school jumper."/>
          <p:cNvSpPr txBox="1"/>
          <p:nvPr/>
        </p:nvSpPr>
        <p:spPr>
          <a:xfrm>
            <a:off x="0" y="62471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Miss James </a:t>
            </a:r>
            <a:r>
              <a:rPr lang="en-GB" sz="4000" b="1" dirty="0">
                <a:latin typeface="Gill Sans MT" panose="020B0502020104020203" pitchFamily="34" charset="77"/>
              </a:rPr>
              <a:t>ordered</a:t>
            </a:r>
            <a:r>
              <a:rPr lang="en-GB" sz="4000" dirty="0">
                <a:latin typeface="Gill Sans MT" panose="020B0502020104020203" pitchFamily="34" charset="77"/>
              </a:rPr>
              <a:t> the class to put their books away.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(or-der)</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3119736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command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cancel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instruct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82CC3CE1-097C-0891-C518-489DCFDF4B77}"/>
              </a:ext>
            </a:extLst>
          </p:cNvPr>
          <p:cNvPicPr>
            <a:picLocks noChangeAspect="1"/>
          </p:cNvPicPr>
          <p:nvPr/>
        </p:nvPicPr>
        <p:blipFill>
          <a:blip r:embed="rId4"/>
          <a:stretch>
            <a:fillRect/>
          </a:stretch>
        </p:blipFill>
        <p:spPr>
          <a:xfrm>
            <a:off x="8447579" y="261819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44416</TotalTime>
  <Words>1282</Words>
  <Application>Microsoft Macintosh PowerPoint</Application>
  <PresentationFormat>Custom</PresentationFormat>
  <Paragraphs>350</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1928</cp:revision>
  <dcterms:modified xsi:type="dcterms:W3CDTF">2024-06-05T11:18:38Z</dcterms:modified>
</cp:coreProperties>
</file>